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ECE3C"/>
    <a:srgbClr val="FEB101"/>
    <a:srgbClr val="B6DD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E20B4-24E9-479C-A541-B28BBB02F3D7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A247-7645-48F3-9C7F-7B7BDED77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6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A247-7645-48F3-9C7F-7B7BDED775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2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7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1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9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6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1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3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5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5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4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1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6B8B3-0E79-43AF-B811-2C7149348CC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7B690-B1EF-4745-91CB-616D1C15C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4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3123" y="1261768"/>
            <a:ext cx="4927732" cy="1366305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+mn-lt"/>
              </a:rPr>
              <a:t>МУНИЦИПАЛЬНОЕ БЮДЖЕТНОЕ ОБЩЕОБРАЗОВАТЕЛЬНОЕ УЧРЕЖДЕНИЕ </a:t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«СРЕДНЯЯ ОБЩЕОБРАЗОВАТЕЛЬНАЯ ШКОЛА №11» ГОРОДА КИРОВА</a:t>
            </a:r>
            <a:endParaRPr lang="ru-RU" sz="1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495253" cy="1752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92D050"/>
                </a:solidFill>
              </a:rPr>
              <a:t>ПРЕЗЕНТАЦИЯ О ПРИГОТОВЛЕНИИ ПОВАРАМИ ШКОЛЬНОЙ СТОЛОВОЙ ГОРЯЧЕГО ЗАВТРАКА 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5" y="579598"/>
            <a:ext cx="2730497" cy="2048475"/>
          </a:xfrm>
          <a:prstGeom prst="roundRect">
            <a:avLst>
              <a:gd name="adj" fmla="val 0"/>
            </a:avLst>
          </a:prstGeom>
          <a:ln w="762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23" y="616912"/>
            <a:ext cx="864096" cy="8289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5138529" cy="467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03" flipH="1">
            <a:off x="5733440" y="559319"/>
            <a:ext cx="8260632" cy="9265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03" flipH="1">
            <a:off x="-2793025" y="-244814"/>
            <a:ext cx="7757062" cy="87010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196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DINRoundPro-Black" panose="020B0A04020101020102" pitchFamily="34" charset="-52"/>
              </a:rPr>
              <a:t>Желаем </a:t>
            </a:r>
            <a:br>
              <a:rPr lang="ru-RU" sz="4400" b="1" dirty="0" smtClean="0">
                <a:solidFill>
                  <a:schemeClr val="bg1"/>
                </a:solidFill>
                <a:latin typeface="DINRoundPro-Black" panose="020B0A04020101020102" pitchFamily="34" charset="-52"/>
              </a:rPr>
            </a:br>
            <a:r>
              <a:rPr lang="ru-RU" sz="4400" b="1" dirty="0" smtClean="0">
                <a:solidFill>
                  <a:schemeClr val="bg1"/>
                </a:solidFill>
                <a:latin typeface="DINRoundPro-Black" panose="020B0A04020101020102" pitchFamily="34" charset="-52"/>
              </a:rPr>
              <a:t>приятного аппетита! </a:t>
            </a:r>
            <a:endParaRPr lang="ru-RU" sz="4400" b="1" dirty="0">
              <a:solidFill>
                <a:schemeClr val="bg1"/>
              </a:solidFill>
              <a:latin typeface="DINRoundPro-Black" panose="020B0A04020101020102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80" y="2132856"/>
            <a:ext cx="4541440" cy="3406080"/>
          </a:xfrm>
          <a:prstGeom prst="roundRect">
            <a:avLst>
              <a:gd name="adj" fmla="val 7442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5307"/>
            <a:ext cx="7886700" cy="132556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92D050"/>
                </a:solidFill>
                <a:latin typeface="+mn-lt"/>
              </a:rPr>
              <a:t>РОЛЬ ЗАВТРАКА В ЖИЗНИ </a:t>
            </a:r>
            <a:r>
              <a:rPr lang="ru-RU" sz="3200" b="1" dirty="0" smtClean="0"/>
              <a:t>СОВРЕМЕННОГО ШКОЛЬНИКА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060848"/>
            <a:ext cx="4032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Завтрак</a:t>
            </a:r>
            <a:r>
              <a:rPr lang="ru-RU" sz="2000" dirty="0"/>
              <a:t> - это восполнение необходимых для организма веществ и энергии. Он помогает организму проснуться, ведь утренний прием пищи способствует активации обменных процессов, а значит, организм быстрее переходит в бодрствующее состояние.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Завтрак </a:t>
            </a:r>
            <a:r>
              <a:rPr lang="ru-RU" sz="2000" b="1" dirty="0"/>
              <a:t>обеспечивает организм энергией и веществами, необходимыми для того, чтобы справиться с предстоящими нагрузками.</a:t>
            </a:r>
          </a:p>
        </p:txBody>
      </p:sp>
      <p:pic>
        <p:nvPicPr>
          <p:cNvPr id="1026" name="Picture 2" descr="Милый мальчик со стаканом с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" y="2347585"/>
            <a:ext cx="3995003" cy="321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88" y="3860428"/>
            <a:ext cx="1872827" cy="1872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0" y="5006538"/>
            <a:ext cx="2067006" cy="15502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241" y="37858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+mn-lt"/>
              </a:rPr>
              <a:t>ЗАВТРАК УЧАЩИХСЯ ПО ДИЕТЕ ОВЗ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dirty="0" smtClean="0">
                <a:latin typeface="+mn-lt"/>
              </a:rPr>
              <a:t>1-4 КЛАСС  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886210"/>
              </p:ext>
            </p:extLst>
          </p:nvPr>
        </p:nvGraphicFramePr>
        <p:xfrm>
          <a:off x="457200" y="1916832"/>
          <a:ext cx="8229600" cy="1920115"/>
        </p:xfrm>
        <a:graphic>
          <a:graphicData uri="http://schemas.openxmlformats.org/drawingml/2006/table">
            <a:tbl>
              <a:tblPr/>
              <a:tblGrid>
                <a:gridCol w="44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96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2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137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1775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Наименование блюд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Рецептура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Выход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Белки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Жиры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Углеводы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Калорийность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B1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Arial"/>
                        </a:rPr>
                        <a:t>С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Arial"/>
                        </a:rPr>
                        <a:t>А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Arial"/>
                        </a:rPr>
                        <a:t>Е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Кальций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Фосфор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Магний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Arial"/>
                        </a:rPr>
                        <a:t>Железо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7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Arial"/>
                        </a:rPr>
                        <a:t>Завтрак</a:t>
                      </a:r>
                    </a:p>
                  </a:txBody>
                  <a:tcPr marL="70624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Каша из овсяных хлопьев "Геркулес" жидкая 150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5,13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6,06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20,34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156,37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0,12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0,89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36,35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0,43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121,64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142,28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37,20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0,80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Запеканка из творога 100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279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16,45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8,25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17,21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208,88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0,05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0,48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78,94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0,35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166,04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225,44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24,75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0,54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Варенье 50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814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27,50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110,00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1,50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0,15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5,00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5,00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3,50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0,45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Чай с сахаром и лимоном 200/7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186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207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0,41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15,13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62,24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2,90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0,64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17,23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9,79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7,28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0,95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Батон нарезной 25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13,35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1,88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0,73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12,63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64,53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0,43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4,75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16,25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3,25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0,30</a:t>
                      </a:r>
                    </a:p>
                  </a:txBody>
                  <a:tcPr marL="5885" marR="5885" marT="5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0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Итого за Завтрак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532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23,87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15,03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92,81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9646"/>
                          </a:solidFill>
                          <a:latin typeface="Arial"/>
                        </a:rPr>
                        <a:t>602,02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0,21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4,27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117,43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1,37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314,66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398,75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75,98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9646"/>
                          </a:solidFill>
                          <a:latin typeface="Arial"/>
                        </a:rPr>
                        <a:t>3,04</a:t>
                      </a:r>
                    </a:p>
                  </a:txBody>
                  <a:tcPr marL="5885" marR="5885" marT="5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0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Arial"/>
                        </a:rPr>
                        <a:t>Зав производством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7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Arial"/>
                        </a:rPr>
                        <a:t>Диет сестра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"/>
                      </a:endParaRPr>
                    </a:p>
                  </a:txBody>
                  <a:tcPr marL="5885" marR="5885" marT="5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84" y="4037470"/>
            <a:ext cx="2411575" cy="1369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7782"/>
            <a:ext cx="2192772" cy="1798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9" y="3860428"/>
            <a:ext cx="2074303" cy="207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01403" y="4144077"/>
            <a:ext cx="3791937" cy="1517171"/>
          </a:xfrm>
          <a:prstGeom prst="roundRect">
            <a:avLst>
              <a:gd name="adj" fmla="val 1179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16540"/>
            <a:ext cx="4159374" cy="105656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+mn-lt"/>
              </a:rPr>
              <a:t>КАША</a:t>
            </a:r>
            <a:r>
              <a:rPr lang="ru-RU" sz="4400" b="1" dirty="0" smtClean="0">
                <a:latin typeface="+mn-lt"/>
              </a:rPr>
              <a:t> </a:t>
            </a:r>
            <a:br>
              <a:rPr lang="ru-RU" sz="44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из овсяных хлопьев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«Геркулес» 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3841" y="4299272"/>
            <a:ext cx="358331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Овсяные </a:t>
            </a:r>
            <a:r>
              <a:rPr lang="ru-RU" sz="1600" dirty="0">
                <a:solidFill>
                  <a:schemeClr val="bg1"/>
                </a:solidFill>
              </a:rPr>
              <a:t>хлопья богаты </a:t>
            </a: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питательными веществами, витаминами и минералами,</a:t>
            </a:r>
            <a:r>
              <a:rPr lang="ru-R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что делает их не просто вкусным завтраком, но и </a:t>
            </a: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помощником в укреплении здоровья.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365104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Каша - настоящий кладезь питательных </a:t>
            </a:r>
            <a:r>
              <a:rPr lang="ru-RU" sz="1600" dirty="0" smtClean="0"/>
              <a:t>веществ</a:t>
            </a:r>
            <a:r>
              <a:rPr lang="ru-RU" sz="1600" dirty="0"/>
              <a:t>, которая может дать фору многим «</a:t>
            </a:r>
            <a:r>
              <a:rPr lang="ru-RU" sz="1600" dirty="0" err="1"/>
              <a:t>суперпродуктам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27426"/>
            <a:ext cx="4295706" cy="2431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4" y="4437112"/>
            <a:ext cx="756237" cy="7562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04664"/>
            <a:ext cx="1240348" cy="27277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06" y="1203963"/>
            <a:ext cx="1944216" cy="2592288"/>
          </a:xfrm>
          <a:prstGeom prst="roundRect">
            <a:avLst>
              <a:gd name="adj" fmla="val 9676"/>
            </a:avLst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00658" y="6093296"/>
            <a:ext cx="3295278" cy="364724"/>
          </a:xfrm>
          <a:prstGeom prst="roundRect">
            <a:avLst>
              <a:gd name="adj" fmla="val 355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4" y="123877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ТЕХНИКО-ТЕХНОЛОГИЧЕСКАЯ КАРТА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005743"/>
            <a:ext cx="3871342" cy="1799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В кипящую жидкость (молоко с водой) добавляют сахар, соль, всыпают подготовленные овсяные хлопья и при непрерывном помешивании варят на медленном огне до готовности.</a:t>
            </a:r>
          </a:p>
          <a:p>
            <a:pPr marL="0" indent="0">
              <a:buNone/>
            </a:pPr>
            <a:r>
              <a:rPr lang="ru-RU" sz="1400" dirty="0" smtClean="0"/>
              <a:t>Внешний вид - зерна хорошо набухшие, частично разварившиеся, без посторонних включений.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2596" y="6114782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Срок реализации 2 часа.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8284" y="6112105"/>
            <a:ext cx="2390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Температура подачи 65С.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77160" y="50493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Запах - без постороннего запаха,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свойственный </a:t>
            </a:r>
            <a:r>
              <a:rPr lang="ru-RU" sz="1600" dirty="0"/>
              <a:t>каше на молоке.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71126" y="4710817"/>
            <a:ext cx="1674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Вкус сладкий.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4347266"/>
            <a:ext cx="1878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Цвет кремовый.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005743"/>
            <a:ext cx="2358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Консистенция вязкая.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730" r="9650" b="-730"/>
          <a:stretch/>
        </p:blipFill>
        <p:spPr>
          <a:xfrm>
            <a:off x="3252365" y="1215679"/>
            <a:ext cx="2430074" cy="2614929"/>
          </a:xfrm>
          <a:prstGeom prst="roundRect">
            <a:avLst>
              <a:gd name="adj" fmla="val 7417"/>
            </a:avLst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0" y="6021288"/>
            <a:ext cx="526778" cy="5267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39" y="6085293"/>
            <a:ext cx="440132" cy="4401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6" y="1203963"/>
            <a:ext cx="1943029" cy="2590706"/>
          </a:xfrm>
          <a:prstGeom prst="roundRect">
            <a:avLst>
              <a:gd name="adj" fmla="val 750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812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+mn-lt"/>
              </a:rPr>
              <a:t>ЗАПЕКАНКА</a:t>
            </a:r>
            <a:r>
              <a:rPr lang="ru-RU" sz="3100" b="1" dirty="0" smtClean="0">
                <a:latin typeface="+mn-lt"/>
              </a:rPr>
              <a:t> </a:t>
            </a:r>
            <a:br>
              <a:rPr lang="ru-RU" sz="31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из творога 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2786" y="4005064"/>
            <a:ext cx="6391622" cy="1261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В </a:t>
            </a:r>
            <a:r>
              <a:rPr lang="ru-RU" sz="1400" dirty="0"/>
              <a:t>составе продукта находятся практически </a:t>
            </a:r>
            <a:r>
              <a:rPr lang="ru-RU" sz="1400" b="1" dirty="0"/>
              <a:t>все </a:t>
            </a:r>
            <a:r>
              <a:rPr lang="ru-RU" sz="1400" b="1" dirty="0" smtClean="0"/>
              <a:t>витамины группы В, </a:t>
            </a:r>
            <a:r>
              <a:rPr lang="ru-RU" sz="1400" b="1" dirty="0"/>
              <a:t>имеется </a:t>
            </a:r>
            <a:r>
              <a:rPr lang="ru-RU" sz="1400" b="1" dirty="0" smtClean="0"/>
              <a:t>В12, </a:t>
            </a:r>
            <a:r>
              <a:rPr lang="ru-RU" sz="1400" dirty="0"/>
              <a:t>который необходим организму, особенно для тех, кто по каким-то причинам не употребляет в </a:t>
            </a:r>
            <a:r>
              <a:rPr lang="ru-RU" sz="1400" dirty="0" smtClean="0"/>
              <a:t>пищу мясные продукты. </a:t>
            </a:r>
            <a:r>
              <a:rPr lang="ru-RU" sz="1400" dirty="0"/>
              <a:t>Запеканка творожная сохраняет практически всё количество</a:t>
            </a:r>
            <a:r>
              <a:rPr lang="ru-RU" sz="1400" b="1" dirty="0"/>
              <a:t> </a:t>
            </a:r>
            <a:r>
              <a:rPr lang="ru-RU" sz="1400" b="1" dirty="0" smtClean="0"/>
              <a:t>кальция</a:t>
            </a:r>
            <a:r>
              <a:rPr lang="ru-RU" sz="1400" dirty="0" smtClean="0"/>
              <a:t>, </a:t>
            </a:r>
            <a:r>
              <a:rPr lang="ru-RU" sz="1400" dirty="0"/>
              <a:t>содержащегося в исходном твороге. 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128" y="818794"/>
            <a:ext cx="1240348" cy="19442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78" y="4041507"/>
            <a:ext cx="756237" cy="7562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6950" y="5121627"/>
            <a:ext cx="5003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ПОЭТОМУ ЗАПЕКАНКА ТВОРОЖНАЯ ПОЛЕЗНА ДЕТЯМ ВО ВРЕМЯ АКТИВНОГО РОСТА ЗУБОВ И КОСТЕЙ.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44391"/>
            <a:ext cx="367744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69" y="1196118"/>
            <a:ext cx="1806810" cy="2409080"/>
          </a:xfrm>
          <a:prstGeom prst="roundRect">
            <a:avLst>
              <a:gd name="adj" fmla="val 6395"/>
            </a:avLst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78667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ТЕХНИКО-ТЕХНОЛОГИЧЕСКАЯ КАРТА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900230"/>
            <a:ext cx="4320480" cy="18045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Внешний вид- куски квадратной формы, с равномерно запеченной корочкой, </a:t>
            </a:r>
            <a:br>
              <a:rPr lang="ru-RU" sz="1400" dirty="0" smtClean="0"/>
            </a:br>
            <a:r>
              <a:rPr lang="ru-RU" sz="1400" dirty="0" smtClean="0"/>
              <a:t>без трещин.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Консистенция мягкая, нежная, однородная.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Цвет золотистый, на разрезе белый.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Вкус свойственный данному продукту.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Запах свойственный данному продукту.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" y="1196175"/>
            <a:ext cx="1783110" cy="2377480"/>
          </a:xfrm>
          <a:prstGeom prst="roundRect">
            <a:avLst>
              <a:gd name="adj" fmla="val 8319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117"/>
            <a:ext cx="3183541" cy="2387657"/>
          </a:xfrm>
          <a:prstGeom prst="roundRect">
            <a:avLst>
              <a:gd name="adj" fmla="val 5833"/>
            </a:avLst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00658" y="6093296"/>
            <a:ext cx="3295278" cy="364724"/>
          </a:xfrm>
          <a:prstGeom prst="roundRect">
            <a:avLst>
              <a:gd name="adj" fmla="val 355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1512596" y="6114782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Срок реализации 2 часа.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48284" y="6112105"/>
            <a:ext cx="2390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Температура подачи 65С.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0" y="6021288"/>
            <a:ext cx="526778" cy="5267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39" y="6085293"/>
            <a:ext cx="440132" cy="4401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42834" y="3797853"/>
            <a:ext cx="40910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Манную крупу, помешивая проваривают 10 минут. Протертый творог смешивают с заваренной и охлажденной манной вязкой кашей. Добавляют сырые яйца, сахар, йодированную соль. Подготовленную массу выкладывают слоем 3-4 см на смазанный жиром и посыпанный сухарями противень. Поверхность массы разравнивают, смазывают сметаной, запекают в жарочном шкафу 20-30 минут до образования на поверхности румяной корочки при температуре 200-220 С. При отпуске нарезанную на куски квадратной формы запеканку поливают сметаной или сладким соусом.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3" b="13395"/>
          <a:stretch/>
        </p:blipFill>
        <p:spPr>
          <a:xfrm>
            <a:off x="5404895" y="2247863"/>
            <a:ext cx="1445743" cy="1441895"/>
          </a:xfrm>
          <a:prstGeom prst="flowChartConnector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atin typeface="+mn-lt"/>
              </a:rPr>
              <a:t>ЧАЙ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>с сахаром </a:t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>и лимоном 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6249" y="3861048"/>
            <a:ext cx="6607646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В </a:t>
            </a:r>
            <a:r>
              <a:rPr lang="ru-RU" sz="1400" dirty="0"/>
              <a:t>первую очередь польза заключается в том, что в таком напитке присутствует аскорбиновая кислота, а она благоприятно влияет на наш иммунитет, укрепляет сердечно-сосудистую систему и улучшает </a:t>
            </a:r>
            <a:r>
              <a:rPr lang="ru-RU" sz="1400" dirty="0" smtClean="0"/>
              <a:t>состояние </a:t>
            </a:r>
            <a:r>
              <a:rPr lang="ru-RU" sz="1400" dirty="0"/>
              <a:t>кожи. 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Чай </a:t>
            </a:r>
            <a:r>
              <a:rPr lang="ru-RU" sz="1400" dirty="0"/>
              <a:t>с лимоном помогает при </a:t>
            </a:r>
            <a:r>
              <a:rPr lang="ru-RU" sz="1400" dirty="0" smtClean="0"/>
              <a:t>стрессах</a:t>
            </a:r>
            <a:r>
              <a:rPr lang="ru-RU" sz="1400" dirty="0"/>
              <a:t>, омолаживает кожу, снимает усталость и снижает уровень холестерина в крови. В горячем чае содержится большое количество кальция, а он полезен для костей и суставов. Снижает болевые ощущения в области слизистой, снимает покраснение </a:t>
            </a:r>
            <a:r>
              <a:rPr lang="ru-RU" sz="1400" dirty="0" smtClean="0"/>
              <a:t>и воспаление.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Отличный напиток для укрепления зубов и ногтей!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128" y="692696"/>
            <a:ext cx="1240348" cy="22863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4352"/>
            <a:ext cx="3168352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26378"/>
            <a:ext cx="756237" cy="75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1324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ТЕХНИКО-ТЕХНОЛОГИЧЕСКАЯ КАРТА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035815"/>
            <a:ext cx="3655318" cy="1415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Чайник ополаскивают горячей водой, насыпают чай на определенное количество порций, заливают кипятком примерно на 1/3 объема чайника, настаивают 5-10 минут, доливают кипятком, в стакан кладут сахар, наливают заварку, доливают кипятком.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1" y="1596887"/>
            <a:ext cx="3048271" cy="4064361"/>
          </a:xfrm>
          <a:prstGeom prst="roundRect">
            <a:avLst>
              <a:gd name="adj" fmla="val 8276"/>
            </a:avLst>
          </a:prstGeom>
          <a:ln w="76200">
            <a:solidFill>
              <a:srgbClr val="92D05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00658" y="6088612"/>
            <a:ext cx="3295278" cy="364724"/>
          </a:xfrm>
          <a:prstGeom prst="roundRect">
            <a:avLst>
              <a:gd name="adj" fmla="val 355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1512596" y="6114782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Срок реализации 2 часа.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1969" y="6112024"/>
            <a:ext cx="2390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Температура подачи </a:t>
            </a:r>
            <a:r>
              <a:rPr lang="ru-RU" sz="1600" dirty="0" smtClean="0"/>
              <a:t>75С</a:t>
            </a:r>
            <a:r>
              <a:rPr lang="ru-RU" sz="1600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0" y="6021288"/>
            <a:ext cx="526778" cy="526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85212"/>
            <a:ext cx="440132" cy="4401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50367" y="390579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Внешний вид - отпускается в </a:t>
            </a:r>
            <a:r>
              <a:rPr lang="ru-RU" sz="1400" dirty="0" smtClean="0"/>
              <a:t>стаканах</a:t>
            </a:r>
            <a:br>
              <a:rPr lang="ru-RU" sz="1400" dirty="0" smtClean="0"/>
            </a:br>
            <a:r>
              <a:rPr lang="ru-RU" sz="1400" dirty="0" smtClean="0"/>
              <a:t>    </a:t>
            </a:r>
            <a:r>
              <a:rPr lang="ru-RU" sz="1400" dirty="0"/>
              <a:t>по 200 мл.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Консистенция жидкая.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Цвет насыщенный, коричневый.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Вкус сладкий.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Запах приятный, без постороннего.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588</Words>
  <Application>Microsoft Office PowerPoint</Application>
  <PresentationFormat>Экран (4:3)</PresentationFormat>
  <Paragraphs>182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DINRoundPro-Black</vt:lpstr>
      <vt:lpstr>Wingdings</vt:lpstr>
      <vt:lpstr>Тема Office</vt:lpstr>
      <vt:lpstr>МУНИЦИПАЛЬНОЕ БЮДЖЕТНОЕ ОБЩЕОБРАЗОВАТЕЛЬНОЕ УЧРЕЖДЕНИЕ  «СРЕДНЯЯ ОБЩЕОБРАЗОВАТЕЛЬНАЯ ШКОЛА №11» ГОРОДА КИРОВА</vt:lpstr>
      <vt:lpstr>РОЛЬ ЗАВТРАКА В ЖИЗНИ СОВРЕМЕННОГО ШКОЛЬНИКА</vt:lpstr>
      <vt:lpstr>ЗАВТРАК УЧАЩИХСЯ ПО ДИЕТЕ ОВЗ  1-4 КЛАСС  </vt:lpstr>
      <vt:lpstr>КАША  из овсяных хлопьев  «Геркулес» </vt:lpstr>
      <vt:lpstr>ТЕХНИКО-ТЕХНОЛОГИЧЕСКАЯ КАРТА</vt:lpstr>
      <vt:lpstr>ЗАПЕКАНКА  из творога </vt:lpstr>
      <vt:lpstr>ТЕХНИКО-ТЕХНОЛОГИЧЕСКАЯ КАРТА</vt:lpstr>
      <vt:lpstr>ЧАЙ  с сахаром  и лимоном </vt:lpstr>
      <vt:lpstr>ТЕХНИКО-ТЕХНОЛОГИЧЕСКАЯ КАРТА </vt:lpstr>
      <vt:lpstr>Желаем  приятного аппетита! </vt:lpstr>
    </vt:vector>
  </TitlesOfParts>
  <Company>DEmon Soft, 2008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№11» города Кирова</dc:title>
  <dc:creator>SAV</dc:creator>
  <cp:lastModifiedBy>Китаева Марина Олеговна</cp:lastModifiedBy>
  <cp:revision>22</cp:revision>
  <dcterms:created xsi:type="dcterms:W3CDTF">2024-09-26T11:47:52Z</dcterms:created>
  <dcterms:modified xsi:type="dcterms:W3CDTF">2024-09-27T07:11:10Z</dcterms:modified>
</cp:coreProperties>
</file>